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sldIdLst>
    <p:sldId id="338" r:id="rId2"/>
    <p:sldId id="359" r:id="rId3"/>
    <p:sldId id="275" r:id="rId4"/>
    <p:sldId id="355" r:id="rId5"/>
    <p:sldId id="356" r:id="rId6"/>
    <p:sldId id="357" r:id="rId7"/>
    <p:sldId id="358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216"/>
    <p:restoredTop sz="65078"/>
  </p:normalViewPr>
  <p:slideViewPr>
    <p:cSldViewPr snapToGrid="0" snapToObjects="1">
      <p:cViewPr varScale="1">
        <p:scale>
          <a:sx n="62" d="100"/>
          <a:sy n="62" d="100"/>
        </p:scale>
        <p:origin x="1336" y="176"/>
      </p:cViewPr>
      <p:guideLst>
        <p:guide orient="horz" pos="218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1F3965-24A9-F84B-B960-1F8DFF81EEE9}" type="datetimeFigureOut">
              <a:rPr lang="en-US" smtClean="0"/>
              <a:t>4/21/19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02F6DB-1E63-2144-9C7E-5CB31AA6E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010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goal for this lecture is to communicate the “what” and “how” of multilevel modeling</a:t>
            </a:r>
          </a:p>
          <a:p>
            <a:r>
              <a:rPr lang="en-US" dirty="0"/>
              <a:t>Broadly, multilevel strategies help our models learn more intelligently about the data at hand</a:t>
            </a:r>
          </a:p>
          <a:p>
            <a:r>
              <a:rPr lang="en-US" dirty="0"/>
              <a:t>	Specifically when we have data organized into clusters of some sort: study sites, study individuals, etc.</a:t>
            </a:r>
          </a:p>
          <a:p>
            <a:r>
              <a:rPr lang="en-US" dirty="0"/>
              <a:t>“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should be justifying those times when we choose not use a multilevel model, not asking in every instance whether one would be useful.” – Richard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McElreath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http://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elevanth.org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/blog/2017/08/24/multilevel-regression-as-default/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90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primary way to resolve these ambiguities is to define the model mathematically, which provides a more definitive description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4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experimental example in question concerns amphibian life history dynamics</a:t>
            </a:r>
          </a:p>
          <a:p>
            <a:r>
              <a:rPr lang="en-US" dirty="0"/>
              <a:t>For the modeling context, a primary issue is the fact that tanks are a crucial experimental unit</a:t>
            </a:r>
          </a:p>
          <a:p>
            <a:r>
              <a:rPr lang="en-US" dirty="0"/>
              <a:t>	Tadpole density was manipulated at the tank-level and tank therefore represents a clustering variable</a:t>
            </a:r>
          </a:p>
          <a:p>
            <a:r>
              <a:rPr lang="en-US" dirty="0"/>
              <a:t>	There is reason to believe even within experimental treatments that tanks may have some variation we wish to control for</a:t>
            </a:r>
          </a:p>
          <a:p>
            <a:endParaRPr lang="en-US" dirty="0"/>
          </a:p>
          <a:p>
            <a:r>
              <a:rPr lang="en-US" dirty="0"/>
              <a:t>Show lecture code introducing the </a:t>
            </a:r>
            <a:r>
              <a:rPr lang="en-US"/>
              <a:t>reed frog data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www.iucnredlist.org</a:t>
            </a:r>
            <a:r>
              <a:rPr lang="en-US" dirty="0"/>
              <a:t>/species/69119640/69119416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879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the dummy variable coding approach, we fit an intercept term and every dummy variable’s coefficient represents one category’s difference (or offset) from the intercept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20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With the indexing coding approach, we fit an intercept term that directly represents every category’s intercept value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Show lecture code for fitting a model using this strategy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19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what’s known as a varying intercepts model: we’ll get a unique intercept for each cluster in the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769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Alpha and sigma in this context are hyperparameters</a:t>
            </a:r>
          </a:p>
          <a:p>
            <a:r>
              <a:rPr lang="en-US" dirty="0"/>
              <a:t>	They are parameters for parameters</a:t>
            </a:r>
          </a:p>
          <a:p>
            <a:r>
              <a:rPr lang="en-US" dirty="0"/>
              <a:t>	Their priors are called hyperpriors</a:t>
            </a:r>
          </a:p>
          <a:p>
            <a:endParaRPr lang="en-US" dirty="0"/>
          </a:p>
          <a:p>
            <a:r>
              <a:rPr lang="en-US" dirty="0"/>
              <a:t>This structure is what allows our model to adaptively learn about variation among clusters</a:t>
            </a:r>
          </a:p>
          <a:p>
            <a:r>
              <a:rPr lang="en-US" dirty="0"/>
              <a:t>	We estimate each tank’s intercept using information from the other tanks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879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4/21/19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87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4/21/19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541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4/21/19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30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4/21/19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64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4/21/19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62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4/21/19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23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4/21/19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106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4/21/19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320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4/21/19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473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4/21/19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9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4/21/19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30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BE9DB6-2A55-E249-AE44-565DA48679AD}" type="datetimeFigureOut">
              <a:rPr lang="en-US" smtClean="0"/>
              <a:t>4/21/19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336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A4394-84E1-2E47-A236-40998E34FD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24103"/>
            <a:ext cx="9144000" cy="580571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400" dirty="0">
                <a:latin typeface="Garamond" panose="02020404030301010803" pitchFamily="18" charset="0"/>
              </a:rPr>
              <a:t>Introduction to Statistics for </a:t>
            </a:r>
            <a:br>
              <a:rPr lang="en-US" sz="4400" dirty="0">
                <a:latin typeface="Garamond" panose="02020404030301010803" pitchFamily="18" charset="0"/>
              </a:rPr>
            </a:br>
            <a:r>
              <a:rPr lang="en-US" sz="4400" dirty="0">
                <a:latin typeface="Garamond" panose="02020404030301010803" pitchFamily="18" charset="0"/>
              </a:rPr>
              <a:t>Ecology and Evolutionary Biology</a:t>
            </a:r>
            <a:br>
              <a:rPr lang="en-US" sz="4400" dirty="0">
                <a:latin typeface="Garamond" panose="02020404030301010803" pitchFamily="18" charset="0"/>
              </a:rPr>
            </a:br>
            <a:br>
              <a:rPr lang="en-US" sz="4400" dirty="0">
                <a:latin typeface="Garamond" panose="02020404030301010803" pitchFamily="18" charset="0"/>
              </a:rPr>
            </a:br>
            <a:r>
              <a:rPr lang="en-US" sz="4400" b="1" dirty="0">
                <a:latin typeface="Garamond" panose="02020404030301010803" pitchFamily="18" charset="0"/>
              </a:rPr>
              <a:t>Introduction to Multilevel Modeling</a:t>
            </a:r>
            <a:br>
              <a:rPr lang="en-US" sz="4400" dirty="0">
                <a:latin typeface="Garamond" panose="02020404030301010803" pitchFamily="18" charset="0"/>
              </a:rPr>
            </a:br>
            <a:br>
              <a:rPr lang="en-US" sz="4400" dirty="0">
                <a:latin typeface="Garamond" panose="02020404030301010803" pitchFamily="18" charset="0"/>
              </a:rPr>
            </a:br>
            <a:r>
              <a:rPr lang="en-US" sz="4400" dirty="0">
                <a:latin typeface="Garamond" panose="02020404030301010803" pitchFamily="18" charset="0"/>
              </a:rPr>
              <a:t>Week 13</a:t>
            </a:r>
            <a:br>
              <a:rPr lang="en-US" sz="4400" dirty="0">
                <a:latin typeface="Garamond" panose="02020404030301010803" pitchFamily="18" charset="0"/>
              </a:rPr>
            </a:br>
            <a:r>
              <a:rPr lang="en-US" sz="4400" dirty="0">
                <a:latin typeface="Garamond" panose="02020404030301010803" pitchFamily="18" charset="0"/>
              </a:rPr>
              <a:t>22 April 2019</a:t>
            </a:r>
            <a:br>
              <a:rPr lang="en-US" sz="4400" dirty="0">
                <a:latin typeface="Garamond" panose="02020404030301010803" pitchFamily="18" charset="0"/>
              </a:rPr>
            </a:br>
            <a:endParaRPr lang="en-US" sz="4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117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A Model of Many Names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AC1A29-3E5A-BB42-9BD0-143C8DC3B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00933"/>
            <a:ext cx="7886700" cy="4720648"/>
          </a:xfrm>
        </p:spPr>
        <p:txBody>
          <a:bodyPr>
            <a:norm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Multilevel model </a:t>
            </a:r>
            <a:r>
              <a:rPr lang="en-US" dirty="0">
                <a:latin typeface="Garamond" panose="02020404030301010803" pitchFamily="18" charset="0"/>
              </a:rPr>
              <a:t>will be the term most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dirty="0">
                <a:latin typeface="Garamond" panose="02020404030301010803" pitchFamily="18" charset="0"/>
              </a:rPr>
              <a:t>commonly used in this course</a:t>
            </a:r>
          </a:p>
          <a:p>
            <a:r>
              <a:rPr lang="en-US" i="1" dirty="0">
                <a:latin typeface="Garamond" panose="02020404030301010803" pitchFamily="18" charset="0"/>
              </a:rPr>
              <a:t>Hierarchical model </a:t>
            </a:r>
            <a:r>
              <a:rPr lang="en-US" dirty="0">
                <a:latin typeface="Garamond" panose="02020404030301010803" pitchFamily="18" charset="0"/>
              </a:rPr>
              <a:t>is a (usually) synonymous term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As with </a:t>
            </a:r>
            <a:r>
              <a:rPr lang="en-US" i="1" dirty="0">
                <a:latin typeface="Garamond" panose="02020404030301010803" pitchFamily="18" charset="0"/>
              </a:rPr>
              <a:t>multilevel model</a:t>
            </a:r>
            <a:r>
              <a:rPr lang="en-US" dirty="0">
                <a:latin typeface="Garamond" panose="02020404030301010803" pitchFamily="18" charset="0"/>
              </a:rPr>
              <a:t>, the name hints at the fact that in these models, posterior inference has multiple targets</a:t>
            </a:r>
            <a:endParaRPr lang="en-US" i="1" dirty="0">
              <a:latin typeface="Garamond" panose="02020404030301010803" pitchFamily="18" charset="0"/>
            </a:endParaRPr>
          </a:p>
          <a:p>
            <a:r>
              <a:rPr lang="en-US" i="1" dirty="0">
                <a:latin typeface="Garamond" panose="02020404030301010803" pitchFamily="18" charset="0"/>
              </a:rPr>
              <a:t>Mixed model </a:t>
            </a:r>
            <a:r>
              <a:rPr lang="en-US" dirty="0">
                <a:latin typeface="Garamond" panose="02020404030301010803" pitchFamily="18" charset="0"/>
              </a:rPr>
              <a:t>is a (usually) synonymous term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When the outcome variable is something other than Gaussian, it is common to refer to a </a:t>
            </a:r>
            <a:r>
              <a:rPr lang="en-US" i="1" dirty="0">
                <a:latin typeface="Garamond" panose="02020404030301010803" pitchFamily="18" charset="0"/>
              </a:rPr>
              <a:t>generalized linear mixed model </a:t>
            </a:r>
            <a:r>
              <a:rPr lang="en-US" dirty="0">
                <a:latin typeface="Garamond" panose="02020404030301010803" pitchFamily="18" charset="0"/>
              </a:rPr>
              <a:t>(GLMM)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This name comes from the fact that these models are often said to contain </a:t>
            </a:r>
            <a:r>
              <a:rPr lang="en-US" i="1" dirty="0">
                <a:latin typeface="Garamond" panose="02020404030301010803" pitchFamily="18" charset="0"/>
              </a:rPr>
              <a:t>main</a:t>
            </a:r>
            <a:r>
              <a:rPr lang="en-US" dirty="0">
                <a:latin typeface="Garamond" panose="02020404030301010803" pitchFamily="18" charset="0"/>
              </a:rPr>
              <a:t> as well as </a:t>
            </a:r>
            <a:r>
              <a:rPr lang="en-US" i="1" dirty="0">
                <a:latin typeface="Garamond" panose="02020404030301010803" pitchFamily="18" charset="0"/>
              </a:rPr>
              <a:t>varying</a:t>
            </a:r>
            <a:r>
              <a:rPr lang="en-US" dirty="0">
                <a:latin typeface="Garamond" panose="02020404030301010803" pitchFamily="18" charset="0"/>
              </a:rPr>
              <a:t> (or </a:t>
            </a:r>
            <a:r>
              <a:rPr lang="en-US" i="1" dirty="0">
                <a:latin typeface="Garamond" panose="02020404030301010803" pitchFamily="18" charset="0"/>
              </a:rPr>
              <a:t>random</a:t>
            </a:r>
            <a:r>
              <a:rPr lang="en-US" dirty="0">
                <a:latin typeface="Garamond" panose="02020404030301010803" pitchFamily="18" charset="0"/>
              </a:rPr>
              <a:t>) </a:t>
            </a:r>
            <a:r>
              <a:rPr lang="en-US" i="1" dirty="0">
                <a:latin typeface="Garamond" panose="02020404030301010803" pitchFamily="18" charset="0"/>
              </a:rPr>
              <a:t>effects</a:t>
            </a:r>
          </a:p>
        </p:txBody>
      </p:sp>
    </p:spTree>
    <p:extLst>
      <p:ext uri="{BB962C8B-B14F-4D97-AF65-F5344CB8AC3E}">
        <p14:creationId xmlns:p14="http://schemas.microsoft.com/office/powerpoint/2010/main" val="167400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Spiny-throated Reed Frog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F9226A-5A3B-444E-B696-1B57E38CA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80" y="1138528"/>
            <a:ext cx="8552640" cy="5345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1578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639291"/>
                <a:ext cx="7886700" cy="4218709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buNone/>
                </a:pPr>
                <a:r>
                  <a:rPr lang="en-US" sz="4000" dirty="0" err="1">
                    <a:latin typeface="Garamond" panose="02020404030301010803" pitchFamily="18" charset="0"/>
                  </a:rPr>
                  <a:t>surv</a:t>
                </a:r>
                <a:r>
                  <a:rPr lang="en-US" sz="4000" i="1" baseline="-25000" dirty="0" err="1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 ~ Binomial(</a:t>
                </a:r>
                <a:r>
                  <a:rPr lang="en-US" sz="4000" dirty="0" err="1">
                    <a:latin typeface="Garamond" panose="02020404030301010803" pitchFamily="18" charset="0"/>
                  </a:rPr>
                  <a:t>density</a:t>
                </a:r>
                <a:r>
                  <a:rPr lang="en-US" sz="4000" i="1" baseline="-25000" dirty="0" err="1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4000" i="1" dirty="0">
                        <a:latin typeface="Garamond" panose="02020404030301010803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:r>
                  <a:rPr lang="en-US" sz="4000" dirty="0">
                    <a:latin typeface="Garamond" panose="02020404030301010803" pitchFamily="18" charset="0"/>
                  </a:rPr>
                  <a:t>logit(</a:t>
                </a:r>
                <a:r>
                  <a:rPr lang="en-US" sz="4000" i="1" dirty="0">
                    <a:latin typeface="Garamond" panose="02020404030301010803" pitchFamily="18" charset="0"/>
                  </a:rPr>
                  <a:t>p</a:t>
                </a:r>
                <a:r>
                  <a:rPr lang="en-US" sz="4000" baseline="-25000" dirty="0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  <a:r>
                  <a:rPr lang="en-US" sz="4000" i="1" baseline="-25000" dirty="0">
                    <a:latin typeface="Garamond" panose="02020404030301010803" pitchFamily="18" charset="0"/>
                  </a:rPr>
                  <a:t>  </a:t>
                </a:r>
                <a:r>
                  <a:rPr lang="en-US" sz="4000" dirty="0">
                    <a:latin typeface="Garamond" panose="02020404030301010803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Garamond" panose="02020404030301010803" pitchFamily="18" charset="0"/>
                        <a:ea typeface="Cambria Math" panose="02040503050406030204" pitchFamily="18" charset="0"/>
                      </a:rPr>
                      <m:t>tank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Garamond" panose="02020404030301010803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m:rPr>
                        <m:nor/>
                      </m:rPr>
                      <a:rPr lang="en-US" sz="4000" b="0" baseline="-25000" smtClean="0">
                        <a:latin typeface="Garamond" panose="02020404030301010803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m:rPr>
                        <m:nor/>
                      </m:rPr>
                      <a:rPr lang="en-US" sz="4000" b="0" smtClean="0">
                        <a:latin typeface="Garamond" panose="02020404030301010803" pitchFamily="18" charset="0"/>
                        <a:ea typeface="Cambria Math" panose="02040503050406030204" pitchFamily="18" charset="0"/>
                      </a:rPr>
                      <m:t>Tank</m:t>
                    </m:r>
                    <m:r>
                      <m:rPr>
                        <m:nor/>
                      </m:rPr>
                      <a:rPr lang="en-US" sz="4000" b="0" smtClean="0">
                        <a:latin typeface="Garamond" panose="02020404030301010803" pitchFamily="18" charset="0"/>
                        <a:ea typeface="Cambria Math" panose="02040503050406030204" pitchFamily="18" charset="0"/>
                      </a:rPr>
                      <m:t>_2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Garamond" panose="02020404030301010803" pitchFamily="18" charset="0"/>
                        <a:ea typeface="Cambria Math" panose="02040503050406030204" pitchFamily="18" charset="0"/>
                      </a:rPr>
                      <m:t>tank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Garamond" panose="02020404030301010803" pitchFamily="18" charset="0"/>
                        <a:ea typeface="Cambria Math" panose="02040503050406030204" pitchFamily="18" charset="0"/>
                      </a:rPr>
                      <m:t>_3</m:t>
                    </m:r>
                    <m:r>
                      <m:rPr>
                        <m:nor/>
                      </m:rPr>
                      <a:rPr lang="en-US" sz="4000" b="0" smtClean="0">
                        <a:latin typeface="Garamond" panose="02020404030301010803" pitchFamily="18" charset="0"/>
                        <a:ea typeface="Cambria Math" panose="02040503050406030204" pitchFamily="18" charset="0"/>
                      </a:rPr>
                      <m:t>Tank</m:t>
                    </m:r>
                    <m:r>
                      <m:rPr>
                        <m:nor/>
                      </m:rPr>
                      <a:rPr lang="en-US" sz="4000" b="0" smtClean="0">
                        <a:latin typeface="Garamond" panose="02020404030301010803" pitchFamily="18" charset="0"/>
                        <a:ea typeface="Cambria Math" panose="02040503050406030204" pitchFamily="18" charset="0"/>
                      </a:rPr>
                      <m:t>_3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Garamond" panose="02020404030301010803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  <a:ea typeface="Cambria Math" panose="02040503050406030204" pitchFamily="18" charset="0"/>
                  </a:rPr>
                  <a:t> + …</a:t>
                </a:r>
                <a:endParaRPr lang="en-US" sz="4000" dirty="0">
                  <a:latin typeface="Garamond" panose="02020404030301010803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5)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Garamond" panose="02020404030301010803" pitchFamily="18" charset="0"/>
                        <a:ea typeface="Cambria Math" panose="02040503050406030204" pitchFamily="18" charset="0"/>
                      </a:rPr>
                      <m:t>tank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Garamond" panose="02020404030301010803" pitchFamily="18" charset="0"/>
                        <a:ea typeface="Cambria Math" panose="02040503050406030204" pitchFamily="18" charset="0"/>
                      </a:rPr>
                      <m:t>_2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5)</a:t>
                </a:r>
              </a:p>
              <a:p>
                <a:pPr marL="0" indent="0" algn="ctr">
                  <a:buNone/>
                </a:pPr>
                <a:r>
                  <a:rPr lang="en-US" sz="4000" dirty="0">
                    <a:latin typeface="Garamond" panose="020204040303010108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Garamond" panose="02020404030301010803" pitchFamily="18" charset="0"/>
                        <a:ea typeface="Cambria Math" panose="02040503050406030204" pitchFamily="18" charset="0"/>
                      </a:rPr>
                      <m:t>tank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Garamond" panose="02020404030301010803" pitchFamily="18" charset="0"/>
                        <a:ea typeface="Cambria Math" panose="02040503050406030204" pitchFamily="18" charset="0"/>
                      </a:rPr>
                      <m:t>_3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5)</a:t>
                </a:r>
              </a:p>
              <a:p>
                <a:pPr marL="0" indent="0" algn="ctr">
                  <a:buNone/>
                </a:pPr>
                <a:r>
                  <a:rPr lang="en-US" sz="4000" dirty="0">
                    <a:latin typeface="Garamond" panose="02020404030301010803" pitchFamily="18" charset="0"/>
                  </a:rPr>
                  <a:t>…</a:t>
                </a:r>
              </a:p>
              <a:p>
                <a:pPr marL="0" indent="0" algn="ctr">
                  <a:buNone/>
                </a:pPr>
                <a:endParaRPr lang="en-US" sz="4000" dirty="0">
                  <a:latin typeface="Garamond" panose="02020404030301010803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639291"/>
                <a:ext cx="7886700" cy="4218709"/>
              </a:xfrm>
              <a:blipFill>
                <a:blip r:embed="rId3"/>
                <a:stretch>
                  <a:fillRect t="-4805" b="-4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4EF0511-81B3-6343-A72A-32F16288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59982"/>
            <a:ext cx="91440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Binomial GLM for 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dirty="0">
                <a:latin typeface="Garamond" panose="02020404030301010803" pitchFamily="18" charset="0"/>
              </a:rPr>
              <a:t>Reed Frog Survival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sz="3600" b="1" dirty="0">
                <a:latin typeface="Garamond" panose="02020404030301010803" pitchFamily="18" charset="0"/>
              </a:rPr>
              <a:t>Predictors: </a:t>
            </a:r>
            <a:br>
              <a:rPr lang="en-US" sz="3600" dirty="0">
                <a:latin typeface="Garamond" panose="02020404030301010803" pitchFamily="18" charset="0"/>
              </a:rPr>
            </a:br>
            <a:r>
              <a:rPr lang="en-US" sz="3600" dirty="0">
                <a:latin typeface="Garamond" panose="02020404030301010803" pitchFamily="18" charset="0"/>
              </a:rPr>
              <a:t>Tank (with the dummy variable approach)</a:t>
            </a:r>
          </a:p>
        </p:txBody>
      </p:sp>
    </p:spTree>
    <p:extLst>
      <p:ext uri="{BB962C8B-B14F-4D97-AF65-F5344CB8AC3E}">
        <p14:creationId xmlns:p14="http://schemas.microsoft.com/office/powerpoint/2010/main" val="40425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639291"/>
                <a:ext cx="7886700" cy="4218709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4000" dirty="0" err="1">
                    <a:latin typeface="Garamond" panose="02020404030301010803" pitchFamily="18" charset="0"/>
                  </a:rPr>
                  <a:t>surv</a:t>
                </a:r>
                <a:r>
                  <a:rPr lang="en-US" sz="4000" i="1" baseline="-25000" dirty="0" err="1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 ~ Binomial(</a:t>
                </a:r>
                <a:r>
                  <a:rPr lang="en-US" sz="4000" dirty="0" err="1">
                    <a:latin typeface="Garamond" panose="02020404030301010803" pitchFamily="18" charset="0"/>
                  </a:rPr>
                  <a:t>density</a:t>
                </a:r>
                <a:r>
                  <a:rPr lang="en-US" sz="4000" i="1" baseline="-25000" dirty="0" err="1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4000" i="1" dirty="0">
                        <a:latin typeface="Garamond" panose="02020404030301010803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:r>
                  <a:rPr lang="en-US" sz="4000" dirty="0">
                    <a:latin typeface="Garamond" panose="02020404030301010803" pitchFamily="18" charset="0"/>
                  </a:rPr>
                  <a:t>logit(</a:t>
                </a:r>
                <a:r>
                  <a:rPr lang="en-US" sz="4000" i="1" dirty="0">
                    <a:latin typeface="Garamond" panose="02020404030301010803" pitchFamily="18" charset="0"/>
                  </a:rPr>
                  <a:t>p</a:t>
                </a:r>
                <a:r>
                  <a:rPr lang="en-US" sz="4000" baseline="-25000" dirty="0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  <a:r>
                  <a:rPr lang="en-US" sz="4000" i="1" baseline="-25000" dirty="0">
                    <a:latin typeface="Garamond" panose="02020404030301010803" pitchFamily="18" charset="0"/>
                  </a:rPr>
                  <a:t>  </a:t>
                </a:r>
                <a:r>
                  <a:rPr lang="en-US" sz="4000" dirty="0">
                    <a:latin typeface="Garamond" panose="02020404030301010803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baseline="-25000" dirty="0">
                    <a:latin typeface="Garamond" panose="02020404030301010803" pitchFamily="18" charset="0"/>
                    <a:ea typeface="Cambria Math" panose="02040503050406030204" pitchFamily="18" charset="0"/>
                  </a:rPr>
                  <a:t>tank[</a:t>
                </a:r>
                <a:r>
                  <a:rPr lang="en-US" sz="4000" i="1" baseline="-25000" dirty="0" err="1">
                    <a:latin typeface="Garamond" panose="02020404030301010803" pitchFamily="18" charset="0"/>
                    <a:ea typeface="Cambria Math" panose="02040503050406030204" pitchFamily="18" charset="0"/>
                  </a:rPr>
                  <a:t>i</a:t>
                </a:r>
                <a:r>
                  <a:rPr lang="en-US" sz="4000" baseline="-25000" dirty="0">
                    <a:latin typeface="Garamond" panose="02020404030301010803" pitchFamily="18" charset="0"/>
                    <a:ea typeface="Cambria Math" panose="02040503050406030204" pitchFamily="18" charset="0"/>
                  </a:rPr>
                  <a:t>]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baseline="-25000" dirty="0">
                    <a:latin typeface="Garamond" panose="02020404030301010803" pitchFamily="18" charset="0"/>
                    <a:ea typeface="Cambria Math" panose="02040503050406030204" pitchFamily="18" charset="0"/>
                  </a:rPr>
                  <a:t>tank</a:t>
                </a:r>
                <a:r>
                  <a:rPr lang="en-US" sz="4000" dirty="0">
                    <a:latin typeface="Garamond" panose="02020404030301010803" pitchFamily="18" charset="0"/>
                  </a:rPr>
                  <a:t> ~ Normal(0, 5)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639291"/>
                <a:ext cx="7886700" cy="4218709"/>
              </a:xfrm>
              <a:blipFill>
                <a:blip r:embed="rId3"/>
                <a:stretch>
                  <a:fillRect t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4EF0511-81B3-6343-A72A-32F16288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59982"/>
            <a:ext cx="91440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Binomial GLM for 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dirty="0">
                <a:latin typeface="Garamond" panose="02020404030301010803" pitchFamily="18" charset="0"/>
              </a:rPr>
              <a:t>Reed Frog Survival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sz="3600" b="1" dirty="0">
                <a:latin typeface="Garamond" panose="02020404030301010803" pitchFamily="18" charset="0"/>
              </a:rPr>
              <a:t>Predictors: </a:t>
            </a:r>
            <a:br>
              <a:rPr lang="en-US" sz="3600" dirty="0">
                <a:latin typeface="Garamond" panose="02020404030301010803" pitchFamily="18" charset="0"/>
              </a:rPr>
            </a:br>
            <a:r>
              <a:rPr lang="en-US" sz="3600" dirty="0">
                <a:latin typeface="Garamond" panose="02020404030301010803" pitchFamily="18" charset="0"/>
              </a:rPr>
              <a:t>Tank (with an indexing approach)</a:t>
            </a:r>
          </a:p>
        </p:txBody>
      </p:sp>
    </p:spTree>
    <p:extLst>
      <p:ext uri="{BB962C8B-B14F-4D97-AF65-F5344CB8AC3E}">
        <p14:creationId xmlns:p14="http://schemas.microsoft.com/office/powerpoint/2010/main" val="3212636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639291"/>
                <a:ext cx="7886700" cy="4218709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4000" dirty="0" err="1">
                    <a:latin typeface="Garamond" panose="02020404030301010803" pitchFamily="18" charset="0"/>
                  </a:rPr>
                  <a:t>surv</a:t>
                </a:r>
                <a:r>
                  <a:rPr lang="en-US" sz="4000" i="1" baseline="-25000" dirty="0" err="1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 ~ Binomial(</a:t>
                </a:r>
                <a:r>
                  <a:rPr lang="en-US" sz="4000" dirty="0" err="1">
                    <a:latin typeface="Garamond" panose="02020404030301010803" pitchFamily="18" charset="0"/>
                  </a:rPr>
                  <a:t>density</a:t>
                </a:r>
                <a:r>
                  <a:rPr lang="en-US" sz="4000" i="1" baseline="-25000" dirty="0" err="1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4000" i="1" dirty="0">
                        <a:latin typeface="Garamond" panose="02020404030301010803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:r>
                  <a:rPr lang="en-US" sz="4000" dirty="0">
                    <a:latin typeface="Garamond" panose="02020404030301010803" pitchFamily="18" charset="0"/>
                  </a:rPr>
                  <a:t>logit(</a:t>
                </a:r>
                <a:r>
                  <a:rPr lang="en-US" sz="4000" i="1" dirty="0">
                    <a:latin typeface="Garamond" panose="02020404030301010803" pitchFamily="18" charset="0"/>
                  </a:rPr>
                  <a:t>p</a:t>
                </a:r>
                <a:r>
                  <a:rPr lang="en-US" sz="4000" baseline="-25000" dirty="0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  <a:r>
                  <a:rPr lang="en-US" sz="4000" i="1" baseline="-25000" dirty="0">
                    <a:latin typeface="Garamond" panose="02020404030301010803" pitchFamily="18" charset="0"/>
                  </a:rPr>
                  <a:t>  </a:t>
                </a:r>
                <a:r>
                  <a:rPr lang="en-US" sz="4000" dirty="0">
                    <a:latin typeface="Garamond" panose="02020404030301010803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baseline="-25000" dirty="0">
                    <a:latin typeface="Garamond" panose="02020404030301010803" pitchFamily="18" charset="0"/>
                    <a:ea typeface="Cambria Math" panose="02040503050406030204" pitchFamily="18" charset="0"/>
                  </a:rPr>
                  <a:t>tank[</a:t>
                </a:r>
                <a:r>
                  <a:rPr lang="en-US" sz="4000" i="1" baseline="-25000" dirty="0" err="1">
                    <a:latin typeface="Garamond" panose="02020404030301010803" pitchFamily="18" charset="0"/>
                    <a:ea typeface="Cambria Math" panose="02040503050406030204" pitchFamily="18" charset="0"/>
                  </a:rPr>
                  <a:t>i</a:t>
                </a:r>
                <a:r>
                  <a:rPr lang="en-US" sz="4000" baseline="-25000" dirty="0">
                    <a:latin typeface="Garamond" panose="02020404030301010803" pitchFamily="18" charset="0"/>
                    <a:ea typeface="Cambria Math" panose="02040503050406030204" pitchFamily="18" charset="0"/>
                  </a:rPr>
                  <a:t>]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baseline="-25000" dirty="0">
                    <a:latin typeface="Garamond" panose="02020404030301010803" pitchFamily="18" charset="0"/>
                    <a:ea typeface="Cambria Math" panose="02040503050406030204" pitchFamily="18" charset="0"/>
                  </a:rPr>
                  <a:t>tank</a:t>
                </a:r>
                <a:r>
                  <a:rPr lang="en-US" sz="4000" dirty="0">
                    <a:latin typeface="Garamond" panose="02020404030301010803" pitchFamily="18" charset="0"/>
                  </a:rPr>
                  <a:t> ~ Normal(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~ HalfCauchy(0, 1)</a:t>
                </a:r>
              </a:p>
              <a:p>
                <a:pPr marL="0" indent="0" algn="ctr">
                  <a:buNone/>
                </a:pPr>
                <a:endParaRPr lang="en-US" sz="4000" dirty="0">
                  <a:latin typeface="Garamond" panose="02020404030301010803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639291"/>
                <a:ext cx="7886700" cy="4218709"/>
              </a:xfrm>
              <a:blipFill>
                <a:blip r:embed="rId3"/>
                <a:stretch>
                  <a:fillRect t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4EF0511-81B3-6343-A72A-32F16288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59982"/>
            <a:ext cx="91440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Binomial GLMM for 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dirty="0">
                <a:latin typeface="Garamond" panose="02020404030301010803" pitchFamily="18" charset="0"/>
              </a:rPr>
              <a:t>Reed Frog Survival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sz="3600" b="1" dirty="0">
                <a:latin typeface="Garamond" panose="02020404030301010803" pitchFamily="18" charset="0"/>
              </a:rPr>
              <a:t>Predictors: </a:t>
            </a:r>
            <a:br>
              <a:rPr lang="en-US" sz="3600" dirty="0">
                <a:latin typeface="Garamond" panose="02020404030301010803" pitchFamily="18" charset="0"/>
              </a:rPr>
            </a:br>
            <a:r>
              <a:rPr lang="en-US" sz="3600" dirty="0">
                <a:latin typeface="Garamond" panose="02020404030301010803" pitchFamily="18" charset="0"/>
              </a:rPr>
              <a:t>Tank (with an indexing approach)</a:t>
            </a:r>
          </a:p>
        </p:txBody>
      </p:sp>
    </p:spTree>
    <p:extLst>
      <p:ext uri="{BB962C8B-B14F-4D97-AF65-F5344CB8AC3E}">
        <p14:creationId xmlns:p14="http://schemas.microsoft.com/office/powerpoint/2010/main" val="2465295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639291"/>
                <a:ext cx="7886700" cy="4218709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4000" dirty="0" err="1">
                    <a:latin typeface="Garamond" panose="02020404030301010803" pitchFamily="18" charset="0"/>
                  </a:rPr>
                  <a:t>surv</a:t>
                </a:r>
                <a:r>
                  <a:rPr lang="en-US" sz="4000" i="1" baseline="-25000" dirty="0" err="1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 ~ Binomial(</a:t>
                </a:r>
                <a:r>
                  <a:rPr lang="en-US" sz="4000" dirty="0" err="1">
                    <a:latin typeface="Garamond" panose="02020404030301010803" pitchFamily="18" charset="0"/>
                  </a:rPr>
                  <a:t>density</a:t>
                </a:r>
                <a:r>
                  <a:rPr lang="en-US" sz="4000" i="1" baseline="-25000" dirty="0" err="1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4000" i="1" dirty="0">
                        <a:latin typeface="Garamond" panose="02020404030301010803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:r>
                  <a:rPr lang="en-US" sz="4000" dirty="0">
                    <a:latin typeface="Garamond" panose="02020404030301010803" pitchFamily="18" charset="0"/>
                  </a:rPr>
                  <a:t>logit(</a:t>
                </a:r>
                <a:r>
                  <a:rPr lang="en-US" sz="4000" i="1" dirty="0">
                    <a:latin typeface="Garamond" panose="02020404030301010803" pitchFamily="18" charset="0"/>
                  </a:rPr>
                  <a:t>p</a:t>
                </a:r>
                <a:r>
                  <a:rPr lang="en-US" sz="4000" baseline="-25000" dirty="0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  <a:r>
                  <a:rPr lang="en-US" sz="4000" i="1" baseline="-25000" dirty="0">
                    <a:latin typeface="Garamond" panose="02020404030301010803" pitchFamily="18" charset="0"/>
                  </a:rPr>
                  <a:t>  </a:t>
                </a:r>
                <a:r>
                  <a:rPr lang="en-US" sz="4000" dirty="0">
                    <a:latin typeface="Garamond" panose="02020404030301010803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baseline="-25000" dirty="0">
                    <a:latin typeface="Garamond" panose="02020404030301010803" pitchFamily="18" charset="0"/>
                    <a:ea typeface="Cambria Math" panose="02040503050406030204" pitchFamily="18" charset="0"/>
                  </a:rPr>
                  <a:t>tank[</a:t>
                </a:r>
                <a:r>
                  <a:rPr lang="en-US" sz="4000" i="1" baseline="-25000" dirty="0" err="1">
                    <a:latin typeface="Garamond" panose="02020404030301010803" pitchFamily="18" charset="0"/>
                    <a:ea typeface="Cambria Math" panose="02040503050406030204" pitchFamily="18" charset="0"/>
                  </a:rPr>
                  <a:t>i</a:t>
                </a:r>
                <a:r>
                  <a:rPr lang="en-US" sz="4000" baseline="-25000" dirty="0">
                    <a:latin typeface="Garamond" panose="02020404030301010803" pitchFamily="18" charset="0"/>
                    <a:ea typeface="Cambria Math" panose="02040503050406030204" pitchFamily="18" charset="0"/>
                  </a:rPr>
                  <a:t>]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baseline="-25000" dirty="0">
                    <a:latin typeface="Garamond" panose="02020404030301010803" pitchFamily="18" charset="0"/>
                    <a:ea typeface="Cambria Math" panose="02040503050406030204" pitchFamily="18" charset="0"/>
                  </a:rPr>
                  <a:t>tank</a:t>
                </a:r>
                <a:r>
                  <a:rPr lang="en-US" sz="4000" dirty="0">
                    <a:latin typeface="Garamond" panose="02020404030301010803" pitchFamily="18" charset="0"/>
                  </a:rPr>
                  <a:t> ~ Normal(</a:t>
                </a:r>
                <a14:m>
                  <m:oMath xmlns:m="http://schemas.openxmlformats.org/officeDocument/2006/math">
                    <m:r>
                      <a:rPr lang="en-US" sz="4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~ HalfCauchy(0, 1)</a:t>
                </a:r>
              </a:p>
              <a:p>
                <a:pPr marL="0" indent="0" algn="ctr">
                  <a:buNone/>
                </a:pPr>
                <a:endParaRPr lang="en-US" sz="4000" dirty="0">
                  <a:latin typeface="Garamond" panose="02020404030301010803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639291"/>
                <a:ext cx="7886700" cy="4218709"/>
              </a:xfrm>
              <a:blipFill>
                <a:blip r:embed="rId3"/>
                <a:stretch>
                  <a:fillRect t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4EF0511-81B3-6343-A72A-32F16288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59982"/>
            <a:ext cx="91440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Binomial GL</a:t>
            </a:r>
            <a:r>
              <a:rPr lang="en-US" dirty="0">
                <a:solidFill>
                  <a:srgbClr val="FF0000"/>
                </a:solidFill>
                <a:latin typeface="Garamond" panose="02020404030301010803" pitchFamily="18" charset="0"/>
              </a:rPr>
              <a:t>M</a:t>
            </a:r>
            <a:r>
              <a:rPr lang="en-US" dirty="0">
                <a:latin typeface="Garamond" panose="02020404030301010803" pitchFamily="18" charset="0"/>
              </a:rPr>
              <a:t>M for 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dirty="0">
                <a:latin typeface="Garamond" panose="02020404030301010803" pitchFamily="18" charset="0"/>
              </a:rPr>
              <a:t>Reed Frog Survival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sz="3600" b="1" dirty="0">
                <a:latin typeface="Garamond" panose="02020404030301010803" pitchFamily="18" charset="0"/>
              </a:rPr>
              <a:t>Predictors: </a:t>
            </a:r>
            <a:br>
              <a:rPr lang="en-US" sz="3600" dirty="0">
                <a:latin typeface="Garamond" panose="02020404030301010803" pitchFamily="18" charset="0"/>
              </a:rPr>
            </a:br>
            <a:r>
              <a:rPr lang="en-US" sz="3600" dirty="0">
                <a:latin typeface="Garamond" panose="02020404030301010803" pitchFamily="18" charset="0"/>
              </a:rPr>
              <a:t>Tank (with an indexing approach)</a:t>
            </a:r>
          </a:p>
        </p:txBody>
      </p:sp>
    </p:spTree>
    <p:extLst>
      <p:ext uri="{BB962C8B-B14F-4D97-AF65-F5344CB8AC3E}">
        <p14:creationId xmlns:p14="http://schemas.microsoft.com/office/powerpoint/2010/main" val="1891084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25017</TotalTime>
  <Words>473</Words>
  <Application>Microsoft Macintosh PowerPoint</Application>
  <PresentationFormat>On-screen Show (4:3)</PresentationFormat>
  <Paragraphs>63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Garamond</vt:lpstr>
      <vt:lpstr>Office Theme</vt:lpstr>
      <vt:lpstr>Introduction to Statistics for  Ecology and Evolutionary Biology  Introduction to Multilevel Modeling  Week 13 22 April 2019 </vt:lpstr>
      <vt:lpstr>A Model of Many Names</vt:lpstr>
      <vt:lpstr>Spiny-throated Reed Frog</vt:lpstr>
      <vt:lpstr>Binomial GLM for  Reed Frog Survival Predictors:  Tank (with the dummy variable approach)</vt:lpstr>
      <vt:lpstr>Binomial GLM for  Reed Frog Survival Predictors:  Tank (with an indexing approach)</vt:lpstr>
      <vt:lpstr>Binomial GLMM for  Reed Frog Survival Predictors:  Tank (with an indexing approach)</vt:lpstr>
      <vt:lpstr>Binomial GLMM for  Reed Frog Survival Predictors:  Tank (with an indexing approach)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471</cp:revision>
  <dcterms:created xsi:type="dcterms:W3CDTF">2019-02-10T22:55:32Z</dcterms:created>
  <dcterms:modified xsi:type="dcterms:W3CDTF">2019-04-22T19:58:42Z</dcterms:modified>
</cp:coreProperties>
</file>